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186/1741-7007-9-71" TargetMode="External"/><Relationship Id="rId3" Type="http://schemas.openxmlformats.org/officeDocument/2006/relationships/hyperlink" Target="https://creativecommons.org/licenses/by/2.0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na.scripps.edu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ab.research.google.com/github/daveminh/Chem456-2022F/blob/main/exercises/05-docking.ipyn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5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0/5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10/5/2022</a:t>
            </a:r>
          </a:p>
        </p:txBody>
      </p:sp>
      <p:sp>
        <p:nvSpPr>
          <p:cNvPr id="130" name="Today’s lecture and exercise are intended to help you achieve the following learning objective: Perform a molecular docking calculation and visualize the results. Explain the limitations of molecular dockin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lecture and exercise are intended to help you achieve the following learning objective: Perform a molecular docking calculation and visualize the results. Explain the limitations of molecular docking.</a:t>
            </a:r>
          </a:p>
          <a:p>
            <a:pPr/>
            <a:r>
              <a:t>Introduction to Molecular Docking</a:t>
            </a:r>
          </a:p>
          <a:p>
            <a:pPr/>
            <a:r>
              <a:t>AutoDock Vina</a:t>
            </a:r>
          </a:p>
          <a:p>
            <a:pPr/>
            <a:r>
              <a:t>Exercise 5: Molecular Docking with AutoDock Vina (lunch period)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rosso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Crossover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crossover.jpg" descr="cross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9832"/>
            <a:ext cx="24384001" cy="9613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FT is common in do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FFT is common in docking</a:t>
            </a:r>
          </a:p>
        </p:txBody>
      </p:sp>
      <p:sp>
        <p:nvSpPr>
          <p:cNvPr id="210" name="Both molecules are represented by a 3D grid…"/>
          <p:cNvSpPr txBox="1"/>
          <p:nvPr>
            <p:ph type="body" sz="half" idx="1"/>
          </p:nvPr>
        </p:nvSpPr>
        <p:spPr>
          <a:xfrm>
            <a:off x="635000" y="3175000"/>
            <a:ext cx="1270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Both molecules are represented by a 3D grid</a:t>
            </a:r>
          </a:p>
          <a:p>
            <a:pPr/>
            <a:r>
              <a:t>FFT correlation calculation </a:t>
            </a:r>
          </a:p>
          <a:p>
            <a:pPr lvl="1"/>
            <a:r>
              <a:t>gives scores as molecules are translated relative to one another</a:t>
            </a:r>
          </a:p>
          <a:p>
            <a:pPr lvl="1"/>
            <a:r>
              <a:t>is much faster than direct calculation</a:t>
            </a:r>
          </a:p>
          <a:p>
            <a:pPr/>
            <a:r>
              <a:t>Scores can be based on</a:t>
            </a:r>
          </a:p>
          <a:p>
            <a:pPr lvl="1"/>
            <a:r>
              <a:t>shape complementarity [Katchalski-Katir et al, 1991]</a:t>
            </a:r>
          </a:p>
          <a:p>
            <a:pPr lvl="1"/>
            <a:r>
              <a:t>van der Waals and electrostatics</a:t>
            </a:r>
          </a:p>
          <a:p>
            <a:pPr/>
            <a:r>
              <a:t>Strategy makes most sense for rigid binding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4291034" y="3665036"/>
            <a:ext cx="8890384" cy="8862428"/>
            <a:chOff x="0" y="0"/>
            <a:chExt cx="8890382" cy="8862427"/>
          </a:xfrm>
        </p:grpSpPr>
        <p:sp>
          <p:nvSpPr>
            <p:cNvPr id="212" name="Shape"/>
            <p:cNvSpPr/>
            <p:nvPr/>
          </p:nvSpPr>
          <p:spPr>
            <a:xfrm>
              <a:off x="1335772" y="1423247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3" name="Shape"/>
            <p:cNvSpPr/>
            <p:nvPr/>
          </p:nvSpPr>
          <p:spPr>
            <a:xfrm>
              <a:off x="1814729" y="600132"/>
              <a:ext cx="1587590" cy="113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4300800" cy="4278513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5" name="Shape"/>
            <p:cNvSpPr/>
            <p:nvPr/>
          </p:nvSpPr>
          <p:spPr>
            <a:xfrm>
              <a:off x="1335772" y="6007160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6" name="Shape"/>
            <p:cNvSpPr/>
            <p:nvPr/>
          </p:nvSpPr>
          <p:spPr>
            <a:xfrm>
              <a:off x="1814732" y="7428900"/>
              <a:ext cx="1587589" cy="113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7" name="Rectangle"/>
            <p:cNvSpPr/>
            <p:nvPr/>
          </p:nvSpPr>
          <p:spPr>
            <a:xfrm>
              <a:off x="0" y="4583914"/>
              <a:ext cx="4300800" cy="4278514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8" name="Shape"/>
            <p:cNvSpPr/>
            <p:nvPr/>
          </p:nvSpPr>
          <p:spPr>
            <a:xfrm>
              <a:off x="5925358" y="1423247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9" name="Shape"/>
            <p:cNvSpPr/>
            <p:nvPr/>
          </p:nvSpPr>
          <p:spPr>
            <a:xfrm>
              <a:off x="6404315" y="2425618"/>
              <a:ext cx="1587589" cy="113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0" name="Rectangle"/>
            <p:cNvSpPr/>
            <p:nvPr/>
          </p:nvSpPr>
          <p:spPr>
            <a:xfrm>
              <a:off x="4589583" y="0"/>
              <a:ext cx="4300800" cy="4278513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1" name="Shape"/>
            <p:cNvSpPr/>
            <p:nvPr/>
          </p:nvSpPr>
          <p:spPr>
            <a:xfrm>
              <a:off x="5925358" y="6007160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2" name="Shape"/>
            <p:cNvSpPr/>
            <p:nvPr/>
          </p:nvSpPr>
          <p:spPr>
            <a:xfrm>
              <a:off x="5307805" y="5184045"/>
              <a:ext cx="1587590" cy="113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3" name="Rectangle"/>
            <p:cNvSpPr/>
            <p:nvPr/>
          </p:nvSpPr>
          <p:spPr>
            <a:xfrm>
              <a:off x="4589583" y="4583914"/>
              <a:ext cx="4300800" cy="4278514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FT can also be used to estimate binding Δ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FFT can also be used to estimate binding ΔG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2857500"/>
            <a:ext cx="7746271" cy="103283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[Nguyen, Zhou, and Minh, 2018]"/>
          <p:cNvSpPr txBox="1"/>
          <p:nvPr/>
        </p:nvSpPr>
        <p:spPr>
          <a:xfrm>
            <a:off x="14799071" y="12405768"/>
            <a:ext cx="596185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[Nguyen, Zhou, and Minh, 2018]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2700000" y="3012117"/>
            <a:ext cx="10160000" cy="8372137"/>
            <a:chOff x="0" y="0"/>
            <a:chExt cx="10160000" cy="8372135"/>
          </a:xfrm>
        </p:grpSpPr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60000" cy="7609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2D cross section of the interaction energy"/>
            <p:cNvSpPr txBox="1"/>
            <p:nvPr/>
          </p:nvSpPr>
          <p:spPr>
            <a:xfrm>
              <a:off x="878641" y="7683560"/>
              <a:ext cx="8402719" cy="688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  <a:r>
                <a:t>2D cross section of the interaction energy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ow well does docking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well does docking work?</a:t>
            </a:r>
          </a:p>
        </p:txBody>
      </p:sp>
      <p:sp>
        <p:nvSpPr>
          <p:cNvPr id="235" name="How well does it work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well does it work?</a:t>
            </a:r>
          </a:p>
          <a:p>
            <a:pPr lvl="1"/>
            <a:r>
              <a:t>Fairly successful at generating binding poses [Damm-Ganamet et al, 2013]. Usually successful (~80%) at ranking them.</a:t>
            </a:r>
          </a:p>
          <a:p>
            <a:pPr lvl="1"/>
            <a:r>
              <a:t>Poorly correlated with binding free energies [Warren et al, 2006].</a:t>
            </a:r>
          </a:p>
          <a:p>
            <a:pPr lvl="1"/>
            <a:r>
              <a:t>Unreliable at separating actives from decoys [Cross et al, 2009].</a:t>
            </a:r>
          </a:p>
          <a:p>
            <a:pPr lvl="1"/>
            <a:r>
              <a:t>Sometimes successful at virtual screening. Hit rates &lt; 20%.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How can it get be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it get better?</a:t>
            </a:r>
          </a:p>
        </p:txBody>
      </p:sp>
      <p:sp>
        <p:nvSpPr>
          <p:cNvPr id="239" name="How can it be bette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it be better?</a:t>
            </a:r>
          </a:p>
          <a:p>
            <a:pPr lvl="1"/>
            <a:r>
              <a:t>Free energy includes both enthalpy and entropy. Docking scores usually exclude entropy.</a:t>
            </a:r>
          </a:p>
          <a:p>
            <a:pPr lvl="1"/>
            <a:r>
              <a:t>Water often mediates protein-ligand interactions. Docking usually does not consider it.</a:t>
            </a:r>
          </a:p>
          <a:p>
            <a:pPr lvl="1"/>
            <a:r>
              <a:t>Polarizability. Ligands can adapt to the protein environment. Docking usually does not consider this.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view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243" name="What is molecular dock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molecular docking?</a:t>
            </a:r>
          </a:p>
          <a:p>
            <a:pPr/>
            <a:r>
              <a:t>What is it good for?</a:t>
            </a:r>
          </a:p>
          <a:p>
            <a:pPr/>
            <a:r>
              <a:t>How does it work?</a:t>
            </a:r>
          </a:p>
          <a:p>
            <a:pPr/>
            <a:r>
              <a:t>What are its key approximations?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47" name="Cross, J. B.; Thompson, D. C.; Rai, B. K.; Baber, J. C.; Fan, K. Y.; Hu, Y.; Humblet, C. Comparison of Several Molecular Docking Programs: Pose Prediction and Virtual Screening Accuracy. Journal of Chemical Information and Modeling 2009, 49 (6), 1455–14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7458" indent="-407458" defTabSz="542210">
              <a:defRPr sz="3300"/>
            </a:pPr>
            <a:r>
              <a:t>Cross, J. B.; Thompson, D. C.; Rai, B. K.; Baber, J. C.; Fan, K. Y.; Hu, Y.; Humblet, C. Comparison of Several Molecular Docking Programs: Pose Prediction and Virtual Screening Accuracy. Journal of Chemical Information and Modeling 2009, 49 (6), 1455–1474. https://doi.org/10.1021/ci900056c.</a:t>
            </a:r>
          </a:p>
          <a:p>
            <a:pPr marL="407458" indent="-407458" defTabSz="542210">
              <a:defRPr sz="3300"/>
            </a:pPr>
            <a:r>
              <a:t>Damm-Ganamet, K. L.; Smith, R. D.; Dunbar, J. B.; Stuckey, J. A.; Carlson, H. A. CSAR Benchmark Exercise 2011-2012: Evaluation of Results from Docking and Relative Ranking of Blinded Congeneric Series. Journal of Chemical Information and Modeling 2013, 53 (8), 1853–1870. https://doi.org/10.1021/ci400025f.</a:t>
            </a:r>
          </a:p>
          <a:p>
            <a:pPr marL="407458" indent="-407458" defTabSz="542210">
              <a:defRPr sz="3300"/>
            </a:pPr>
            <a:r>
              <a:t>Durrant, J. D.; McCammon, J. A. Molecular Dynamics Simulations and Drug Discovery. BMC Biol 2011, 9 (1), 71. </a:t>
            </a:r>
            <a:r>
              <a:rPr u="sng">
                <a:hlinkClick r:id="rId2" invalidUrl="" action="" tgtFrame="" tooltip="" history="1" highlightClick="0" endSnd="0"/>
              </a:rPr>
              <a:t>https://doi.org/10.1186/1741-7007-9-71</a:t>
            </a:r>
            <a:r>
              <a:t>, adapted under the </a:t>
            </a:r>
            <a:r>
              <a:rPr u="sng">
                <a:hlinkClick r:id="rId3" invalidUrl="" action="" tgtFrame="" tooltip="" history="1" highlightClick="0" endSnd="0"/>
              </a:rPr>
              <a:t>CC BY 2.0 license</a:t>
            </a:r>
            <a:r>
              <a:t>.</a:t>
            </a:r>
          </a:p>
          <a:p>
            <a:pPr marL="407458" indent="-407458" defTabSz="542210">
              <a:defRPr sz="3300"/>
            </a:pPr>
            <a:r>
              <a:t>Katchalski-Katzir, E.; Shariv, I.; Eisenstein, M.; Friesem, A. a; Aflalo, C.; Vakser, I. a. Molecular Surface Recognition: Determination of Geometric Fit between Proteins and Their Ligands by Correlation Techniques. Proceedings of the National Academy of Sciences of the United States of America 1992, 89 (6), 2195–2199. https://doi.org/10.1073/pnas.89.6.2195.</a:t>
            </a:r>
          </a:p>
          <a:p>
            <a:pPr marL="407458" indent="-407458" defTabSz="542210">
              <a:defRPr sz="3300"/>
            </a:pPr>
            <a:r>
              <a:t>Meng, E. C.; Shoichet, B. K.; Kuntz, I. D. Automated Docking with Grid-Based Energy Evaluation. Journal of Computational Chemistry 1992, 13 (4), 505–524.</a:t>
            </a:r>
          </a:p>
          <a:p>
            <a:pPr marL="407458" indent="-407458" defTabSz="542210">
              <a:defRPr sz="3300"/>
            </a:pPr>
            <a:r>
              <a:t>Nguyen, T. H.; Zhou, H.-X.; Minh, D. D. L. Using the Fast Fourier Transform in Binding Free Energy Calculations. Journal of Computational Chemistry 2018, 39, 621–636. https://doi.org/10.1002/jcc.25139.</a:t>
            </a:r>
          </a:p>
          <a:p>
            <a:pPr marL="407458" indent="-407458" defTabSz="542210">
              <a:defRPr sz="3300"/>
            </a:pPr>
            <a:r>
              <a:t>Warren, G. L.; Andrews, C. V. W.; Capelli, A.-M.; Clarke, B.; LaLonde, J.; Lambert, M. H.; Lindvall, M.; Nevins, N.; Semus, S. F.; Senger, S.; et al. A Critical Assessment of Docking Programs and Scoring Functions. Journal of Medicinal Chemistry 2006, 49 (20), 5912–5931. https://doi.org/10.1021/jm050362n.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utoDock Vina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AutoDock Vina</a:t>
            </a:r>
          </a:p>
        </p:txBody>
      </p:sp>
      <p:sp>
        <p:nvSpPr>
          <p:cNvPr id="251" name="This module will be a tutorial on AutoDock Vi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will be a tutorial on AutoDock Vina</a:t>
            </a:r>
          </a:p>
          <a:p>
            <a:pPr lvl="1"/>
            <a:r>
              <a:t>docking program developed at The Scripps Research Institute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http://vina.scripps.edu</a:t>
            </a:r>
          </a:p>
          <a:p>
            <a:pPr/>
            <a:r>
              <a:t>After this module, you should be able to set up and run a molecular docking calculation using AutoDock Tools and AutoDock Vina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hy AutoDock Vin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AutoDock Vina?</a:t>
            </a:r>
          </a:p>
        </p:txBody>
      </p:sp>
      <p:sp>
        <p:nvSpPr>
          <p:cNvPr id="255" name="There are many molecular docking progr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many molecular docking programs</a:t>
            </a:r>
          </a:p>
          <a:p>
            <a:pPr/>
            <a:r>
              <a:t>Why AutoDock Vina?</a:t>
            </a:r>
          </a:p>
          <a:p>
            <a:pPr lvl="1"/>
            <a:r>
              <a:t>Free</a:t>
            </a:r>
          </a:p>
          <a:p>
            <a:pPr lvl="1"/>
            <a:r>
              <a:t>Works on multiple platforms</a:t>
            </a:r>
          </a:p>
          <a:p>
            <a:pPr lvl="1"/>
            <a:r>
              <a:t>Fast</a:t>
            </a:r>
          </a:p>
          <a:p>
            <a:pPr lvl="1"/>
            <a:r>
              <a:t>Very popular</a:t>
            </a:r>
          </a:p>
          <a:p>
            <a:pPr lvl="2"/>
            <a:r>
              <a:t>&gt;10,000 citations of primary reference [Trott and Olson, 2010]</a:t>
            </a:r>
          </a:p>
          <a:p>
            <a:pPr lvl="2"/>
            <a:r>
              <a:t>&gt;1,400 citations to primary reference of AutoDock 3 &amp; 4 [Morris et al, 1998]</a:t>
            </a:r>
          </a:p>
          <a:p>
            <a:pPr lvl="1"/>
            <a:r>
              <a:t>Available on PSC bridges and other NSF supercomputers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mparison of AutoDock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5100">
              <a:defRPr sz="10976"/>
            </a:lvl1pPr>
          </a:lstStyle>
          <a:p>
            <a:pPr/>
            <a:r>
              <a:t>Comparison of AutoDock Versions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60" name="Table"/>
          <p:cNvGraphicFramePr/>
          <p:nvPr/>
        </p:nvGraphicFramePr>
        <p:xfrm>
          <a:off x="2540000" y="3929062"/>
          <a:ext cx="14716125" cy="80367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358062"/>
                <a:gridCol w="7358062"/>
              </a:tblGrid>
              <a:tr h="160734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AutoDock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AutoDock Vina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 orders of magnitude faster.
Parallelized code.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Lennard-Jones sterics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Gaussian sterics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Lamarkian genetic algorithm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Gradient-based optimizer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Pre-calculated grid maps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On-the-fly grid maps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00" y="3873500"/>
            <a:ext cx="4470400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Average time per receptor-ligand pair on the test set. “AutoDock” refers to AutoDock 4, and “Vina” to AutoDock Vina 1."/>
          <p:cNvSpPr txBox="1"/>
          <p:nvPr/>
        </p:nvSpPr>
        <p:spPr>
          <a:xfrm>
            <a:off x="18392461" y="7459517"/>
            <a:ext cx="451547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Average time per receptor-ligand pair on the test set. “AutoDock” refers to AutoDock 4, and “Vina” to AutoDock Vina 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roduction to Molecular Docking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Introduction to Molecular Docking</a:t>
            </a:r>
          </a:p>
        </p:txBody>
      </p:sp>
      <p:sp>
        <p:nvSpPr>
          <p:cNvPr id="134" name="At the end of this lecture, you should be able to address these ques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the end of this lecture, you should be able to address these questions:</a:t>
            </a:r>
          </a:p>
          <a:p>
            <a:pPr lvl="1"/>
            <a:r>
              <a:t>What is molecular docking?</a:t>
            </a:r>
          </a:p>
          <a:p>
            <a:pPr lvl="1"/>
            <a:r>
              <a:t>What is it good for?</a:t>
            </a:r>
          </a:p>
          <a:p>
            <a:pPr lvl="1"/>
            <a:r>
              <a:t>How does it work?</a:t>
            </a:r>
          </a:p>
          <a:p>
            <a:pPr lvl="1"/>
            <a:r>
              <a:t>What are its key approximations?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 Vina Scoring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Vina Scoring Function</a:t>
            </a:r>
          </a:p>
        </p:txBody>
      </p:sp>
      <p:sp>
        <p:nvSpPr>
          <p:cNvPr id="265" name="General form of terms is  , a summation over all pairs of atoms that can move relative to each other…"/>
          <p:cNvSpPr txBox="1"/>
          <p:nvPr>
            <p:ph type="body" idx="1"/>
          </p:nvPr>
        </p:nvSpPr>
        <p:spPr>
          <a:xfrm>
            <a:off x="635000" y="3175000"/>
            <a:ext cx="23114000" cy="9855200"/>
          </a:xfrm>
          <a:prstGeom prst="rect">
            <a:avLst/>
          </a:prstGeom>
        </p:spPr>
        <p:txBody>
          <a:bodyPr/>
          <a:lstStyle/>
          <a:p>
            <a:pPr marL="518583" indent="-518583" defTabSz="690086">
              <a:defRPr sz="4200"/>
            </a:pPr>
            <a:r>
              <a:t>General form of terms is </a:t>
            </a:r>
            <a:r>
              <a:t>, a summation over all pairs of atoms that can move relative to each other</a:t>
            </a:r>
          </a:p>
          <a:p>
            <a:pPr marL="518583" indent="-518583" defTabSz="690086">
              <a:defRPr sz="4200"/>
            </a:pPr>
            <a:r>
              <a:t>Steric terms are the sum of two Gaussians and a repulsion,</a:t>
            </a:r>
          </a:p>
          <a:p>
            <a:pPr marL="0" indent="0" algn="ctr" defTabSz="690086">
              <a:buSzTx/>
              <a:buNone/>
              <a:defRPr sz="4200"/>
            </a:pPr>
            <a:r>
              <a:t> </a:t>
            </a:r>
          </a:p>
          <a:p>
            <a:pPr marL="518583" indent="-518583" defTabSz="690086">
              <a:defRPr sz="4200"/>
            </a:pPr>
            <a:r>
              <a:t>Hydrophobic and H-bond terms are linear interpolations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175000"/>
            <a:ext cx="45212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999" y="3175000"/>
            <a:ext cx="8382001" cy="55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he Vina Scoring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Vina Scoring Function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022" y="3423674"/>
            <a:ext cx="12059178" cy="9262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7530" y="3179876"/>
            <a:ext cx="7298979" cy="861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76" name="Morris, G. M.; Goodsell, D. S.; Halliday, R. S.; Huey, R.; Hart, W. E.; Belew, R. K.; Olson, A. J. Automated Docking Using a Lamarckian Genetic Algorithm and an Empirical Binding Free Energy Function. Journal of Computational Chemistry 1998, 19 (14), 16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Morris, G. M.; Goodsell, D. S.; Halliday, R. S.; Huey, R.; Hart, W. E.; Belew, R. K.; Olson, A. J. Automated Docking Using a Lamarckian Genetic Algorithm and an Empirical Binding Free Energy Function. Journal of Computational Chemistry 1998, 19 (14), 1639–1662.</a:t>
            </a:r>
          </a:p>
          <a:p>
            <a:pPr/>
            <a:r>
              <a:t>Trott, O.; Olson, A. J. AutoDock Vina: Improving the Speed and Accuracy of Docking with a New Scoring Function, Efficient Optimization and Multithreading. Journal of Computational Chemistry 2010, 31 (2), 455–461.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Exercise 5: Molecular Docking with AutoDock Vina (lunch perio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Exercise 5: Molecular Docking with AutoDock Vina (lunch period)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colab"/>
          <p:cNvSpPr txBox="1"/>
          <p:nvPr/>
        </p:nvSpPr>
        <p:spPr>
          <a:xfrm>
            <a:off x="11320144" y="8615301"/>
            <a:ext cx="17437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 u="sng"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is molecular dock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molecular docking?</a:t>
            </a:r>
          </a:p>
        </p:txBody>
      </p:sp>
      <p:sp>
        <p:nvSpPr>
          <p:cNvPr id="138" name="To predict…"/>
          <p:cNvSpPr txBox="1"/>
          <p:nvPr>
            <p:ph type="body" sz="half" idx="1"/>
          </p:nvPr>
        </p:nvSpPr>
        <p:spPr>
          <a:xfrm>
            <a:off x="635000" y="3175000"/>
            <a:ext cx="23114000" cy="5080000"/>
          </a:xfrm>
          <a:prstGeom prst="rect">
            <a:avLst/>
          </a:prstGeom>
        </p:spPr>
        <p:txBody>
          <a:bodyPr anchor="t"/>
          <a:lstStyle/>
          <a:p>
            <a:pPr marL="500062" indent="-500062" defTabSz="665440">
              <a:defRPr sz="4050"/>
            </a:pPr>
            <a:r>
              <a:t>To predict </a:t>
            </a:r>
          </a:p>
          <a:p>
            <a:pPr lvl="1" marL="860107" indent="-500062" defTabSz="665440">
              <a:defRPr sz="4050"/>
            </a:pPr>
            <a:r>
              <a:t>the 3D structure of a noncovalent complex</a:t>
            </a:r>
          </a:p>
          <a:p>
            <a:pPr lvl="2" marL="1220152" indent="-500062" defTabSz="665440">
              <a:defRPr sz="4050"/>
            </a:pPr>
            <a:r>
              <a:t>protein-ligand</a:t>
            </a:r>
          </a:p>
          <a:p>
            <a:pPr lvl="2" marL="1220152" indent="-500062" defTabSz="665440">
              <a:defRPr sz="4050"/>
            </a:pPr>
            <a:r>
              <a:t>protein-protein</a:t>
            </a:r>
          </a:p>
          <a:p>
            <a:pPr lvl="1" marL="860107" indent="-500062" defTabSz="665440">
              <a:defRPr sz="4050"/>
            </a:pPr>
            <a:r>
              <a:t>the binding affinity of the partners (scoring)</a:t>
            </a:r>
          </a:p>
          <a:p>
            <a:pPr marL="500062" indent="-500062" defTabSz="665440">
              <a:defRPr sz="4050"/>
            </a:pPr>
            <a:r>
              <a:t>Prior to prediction, structure of binding partner(s) may be known, but</a:t>
            </a:r>
          </a:p>
          <a:p>
            <a:pPr lvl="1" marL="860107" indent="-500062" defTabSz="665440">
              <a:defRPr sz="4050"/>
            </a:pPr>
            <a:r>
              <a:t>could be affected by binding</a:t>
            </a:r>
          </a:p>
          <a:p>
            <a:pPr lvl="1" marL="860107" indent="-500062" defTabSz="665440">
              <a:defRPr sz="4050"/>
            </a:pPr>
            <a:r>
              <a:t>may be bound to different partners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" name="1hxb_screenshot (1).png" descr="1hxb_screenshot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645" y="8445244"/>
            <a:ext cx="9031706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1hxb_screenshot (1).png" descr="1hxb_screenshot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7789" y="8445244"/>
            <a:ext cx="9031706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is molecular docking goo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pPr/>
            <a:r>
              <a:t>What is molecular docking good for?</a:t>
            </a:r>
          </a:p>
        </p:txBody>
      </p:sp>
      <p:sp>
        <p:nvSpPr>
          <p:cNvPr id="144" name="Predicted structure can…"/>
          <p:cNvSpPr txBox="1"/>
          <p:nvPr>
            <p:ph type="body" sz="half" idx="1"/>
          </p:nvPr>
        </p:nvSpPr>
        <p:spPr>
          <a:xfrm>
            <a:off x="635000" y="3175000"/>
            <a:ext cx="14608044" cy="5715000"/>
          </a:xfrm>
          <a:prstGeom prst="rect">
            <a:avLst/>
          </a:prstGeom>
        </p:spPr>
        <p:txBody>
          <a:bodyPr anchor="t"/>
          <a:lstStyle/>
          <a:p>
            <a:pPr/>
            <a:r>
              <a:t>Predicted structure can </a:t>
            </a:r>
          </a:p>
          <a:p>
            <a:pPr lvl="1"/>
            <a:r>
              <a:t>explain behavior, e.g. mutagenesis</a:t>
            </a:r>
          </a:p>
          <a:p>
            <a:pPr lvl="1"/>
            <a:r>
              <a:t>facilitate molecular design, e.g. of pharmaceuticals</a:t>
            </a:r>
          </a:p>
          <a:p>
            <a:pPr/>
            <a:r>
              <a:t>Predicted scores can be used for virtual screening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38" t="21457" r="12208" b="23581"/>
          <a:stretch>
            <a:fillRect/>
          </a:stretch>
        </p:blipFill>
        <p:spPr>
          <a:xfrm>
            <a:off x="15239999" y="3175000"/>
            <a:ext cx="7620001" cy="5640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oup"/>
          <p:cNvGrpSpPr/>
          <p:nvPr/>
        </p:nvGrpSpPr>
        <p:grpSpPr>
          <a:xfrm>
            <a:off x="2658070" y="9207500"/>
            <a:ext cx="19050001" cy="3553987"/>
            <a:chOff x="0" y="0"/>
            <a:chExt cx="19050000" cy="3553986"/>
          </a:xfrm>
        </p:grpSpPr>
        <p:pic>
          <p:nvPicPr>
            <p:cNvPr id="147" name="books-768426_1920.jpg" descr="books-768426_192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0122"/>
              <a:ext cx="5090797" cy="33938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1hxb_screenshot (1).png" descr="1hxb_screenshot (1)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74546" y="184748"/>
              <a:ext cx="5946364" cy="33446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book-1659717_1920.jpg" descr="book-1659717_192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188643" y="749930"/>
              <a:ext cx="3861358" cy="221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Connection Line"/>
            <p:cNvSpPr/>
            <p:nvPr/>
          </p:nvSpPr>
          <p:spPr>
            <a:xfrm>
              <a:off x="5072782" y="0"/>
              <a:ext cx="4543036" cy="1844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15" fill="norm" stroke="1" extrusionOk="0">
                  <a:moveTo>
                    <a:pt x="0" y="16315"/>
                  </a:moveTo>
                  <a:cubicBezTo>
                    <a:pt x="6121" y="-3615"/>
                    <a:pt x="13321" y="-5285"/>
                    <a:pt x="21600" y="11305"/>
                  </a:cubicBezTo>
                </a:path>
              </a:pathLst>
            </a:custGeom>
            <a:noFill/>
            <a:ln w="101600" cap="flat">
              <a:solidFill>
                <a:srgbClr val="ABABA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4" name="Connection Line"/>
            <p:cNvSpPr/>
            <p:nvPr/>
          </p:nvSpPr>
          <p:spPr>
            <a:xfrm>
              <a:off x="12289096" y="2059244"/>
              <a:ext cx="2899548" cy="379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07" fill="norm" stroke="1" extrusionOk="0">
                  <a:moveTo>
                    <a:pt x="0" y="0"/>
                  </a:moveTo>
                  <a:cubicBezTo>
                    <a:pt x="4883" y="17557"/>
                    <a:pt x="12083" y="21600"/>
                    <a:pt x="21600" y="12129"/>
                  </a:cubicBezTo>
                </a:path>
              </a:pathLst>
            </a:custGeom>
            <a:noFill/>
            <a:ln w="101600" cap="flat">
              <a:solidFill>
                <a:srgbClr val="ABABA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5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ow does docking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docking work?</a:t>
            </a:r>
          </a:p>
        </p:txBody>
      </p:sp>
      <p:sp>
        <p:nvSpPr>
          <p:cNvPr id="157" name="Docking is optimization of a scoring function, E(x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is optimization of a scoring function, E(x)</a:t>
            </a:r>
          </a:p>
          <a:p>
            <a:pPr lvl="1"/>
            <a:r>
              <a:t>E can be the total potential energy or interaction energy</a:t>
            </a:r>
          </a:p>
          <a:p>
            <a:pPr lvl="2"/>
            <a:r>
              <a:t>can be entirely physics-based or partly knowledge-based</a:t>
            </a:r>
          </a:p>
          <a:p>
            <a:pPr lvl="2"/>
            <a:r>
              <a:t>physics-based are usually molecular mechanics energies</a:t>
            </a:r>
          </a:p>
          <a:p>
            <a:pPr lvl="1"/>
            <a:r>
              <a:t>x is a vector describing the molecular coordinates</a:t>
            </a:r>
          </a:p>
          <a:p>
            <a:pPr/>
            <a:r>
              <a:t>Optimization algorithms include</a:t>
            </a:r>
          </a:p>
          <a:p>
            <a:pPr lvl="1"/>
            <a:r>
              <a:t>anchor-and-grow in UCSF DOCK, the original docking program</a:t>
            </a:r>
          </a:p>
          <a:p>
            <a:pPr lvl="1"/>
            <a:r>
              <a:t>genetic algorithm in AutoDock, the most popular docking program</a:t>
            </a:r>
          </a:p>
          <a:p>
            <a:pPr lvl="1"/>
            <a:r>
              <a:t>Fast fourier transform, especially for fragment and protein-protein docking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coring is based on molecular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pPr/>
            <a:r>
              <a:t>Scoring is based on molecular mechanics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" name="Group"/>
          <p:cNvGrpSpPr/>
          <p:nvPr/>
        </p:nvGrpSpPr>
        <p:grpSpPr>
          <a:xfrm>
            <a:off x="1172315" y="2881912"/>
            <a:ext cx="22021511" cy="4443832"/>
            <a:chOff x="0" y="0"/>
            <a:chExt cx="22021509" cy="4443831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323557" cy="44438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From Figure 3 of…"/>
            <p:cNvSpPr txBox="1"/>
            <p:nvPr/>
          </p:nvSpPr>
          <p:spPr>
            <a:xfrm>
              <a:off x="16451964" y="1667878"/>
              <a:ext cx="5569546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From Figure 3 of </a:t>
              </a:r>
            </a:p>
            <a:p>
              <a:pPr/>
              <a:r>
                <a:t>Durant and McCammon, 2011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9006164" y="7741537"/>
            <a:ext cx="6353813" cy="5615224"/>
            <a:chOff x="0" y="0"/>
            <a:chExt cx="6353811" cy="5615223"/>
          </a:xfrm>
        </p:grpSpPr>
        <p:pic>
          <p:nvPicPr>
            <p:cNvPr id="165" name="droppedImage.png" descr="dropped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1350" r="0" b="31350"/>
            <a:stretch>
              <a:fillRect/>
            </a:stretch>
          </p:blipFill>
          <p:spPr>
            <a:xfrm>
              <a:off x="28433" y="2822213"/>
              <a:ext cx="6325379" cy="2359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LJ attractive"/>
            <p:cNvSpPr txBox="1"/>
            <p:nvPr/>
          </p:nvSpPr>
          <p:spPr>
            <a:xfrm>
              <a:off x="0" y="5082156"/>
              <a:ext cx="3490326" cy="533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l"/>
            </a:lstStyle>
            <a:p>
              <a:pPr/>
              <a:r>
                <a:t>LJ attractive</a:t>
              </a:r>
            </a:p>
          </p:txBody>
        </p:sp>
        <p:pic>
          <p:nvPicPr>
            <p:cNvPr id="167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1411" r="0" b="31411"/>
            <a:stretch>
              <a:fillRect/>
            </a:stretch>
          </p:blipFill>
          <p:spPr>
            <a:xfrm>
              <a:off x="14216" y="0"/>
              <a:ext cx="6325380" cy="2351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LJ repulsive"/>
            <p:cNvSpPr txBox="1"/>
            <p:nvPr/>
          </p:nvSpPr>
          <p:spPr>
            <a:xfrm>
              <a:off x="31348" y="2256271"/>
              <a:ext cx="3117112" cy="533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l"/>
            </a:lstStyle>
            <a:p>
              <a:pPr/>
              <a:r>
                <a:t>LJ repulsive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16010086" y="9515270"/>
            <a:ext cx="6353813" cy="2820176"/>
            <a:chOff x="0" y="0"/>
            <a:chExt cx="6353811" cy="2820174"/>
          </a:xfrm>
        </p:grpSpPr>
        <p:pic>
          <p:nvPicPr>
            <p:cNvPr id="170" name="droppedImage.png" descr="dropped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1566" r="0" b="31566"/>
            <a:stretch>
              <a:fillRect/>
            </a:stretch>
          </p:blipFill>
          <p:spPr>
            <a:xfrm>
              <a:off x="0" y="0"/>
              <a:ext cx="6353812" cy="2342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Electrostatic"/>
            <p:cNvSpPr txBox="1"/>
            <p:nvPr/>
          </p:nvSpPr>
          <p:spPr>
            <a:xfrm>
              <a:off x="3389044" y="2284711"/>
              <a:ext cx="2947383" cy="53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r"/>
            </a:lstStyle>
            <a:p>
              <a:pPr/>
              <a:r>
                <a:t>Electrostatic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986284" y="8394956"/>
            <a:ext cx="7369770" cy="3674421"/>
            <a:chOff x="0" y="0"/>
            <a:chExt cx="7369769" cy="3674420"/>
          </a:xfrm>
        </p:grpSpPr>
        <p:grpSp>
          <p:nvGrpSpPr>
            <p:cNvPr id="175" name="Group"/>
            <p:cNvGrpSpPr/>
            <p:nvPr/>
          </p:nvGrpSpPr>
          <p:grpSpPr>
            <a:xfrm>
              <a:off x="19885" y="632057"/>
              <a:ext cx="7301495" cy="2352590"/>
              <a:chOff x="0" y="0"/>
              <a:chExt cx="7301494" cy="2352589"/>
            </a:xfrm>
          </p:grpSpPr>
          <p:pic>
            <p:nvPicPr>
              <p:cNvPr id="173" name="droppedImage.pdf" descr="dropped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7041923" cy="14569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droppedImage.pdf" descr="dropped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641161"/>
                <a:ext cx="7301495" cy="711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6" name="[Meng, Shoichet, and Kuntz, 1992]"/>
            <p:cNvSpPr txBox="1"/>
            <p:nvPr/>
          </p:nvSpPr>
          <p:spPr>
            <a:xfrm>
              <a:off x="0" y="2976571"/>
              <a:ext cx="6985711" cy="697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[Meng, Shoichet, and Kuntz, 1992]</a:t>
              </a:r>
            </a:p>
          </p:txBody>
        </p:sp>
        <p:sp>
          <p:nvSpPr>
            <p:cNvPr id="177" name="AMBER interaction energies"/>
            <p:cNvSpPr txBox="1"/>
            <p:nvPr/>
          </p:nvSpPr>
          <p:spPr>
            <a:xfrm>
              <a:off x="65105" y="0"/>
              <a:ext cx="7304665" cy="575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AMBER interaction energies</a:t>
              </a:r>
            </a:p>
          </p:txBody>
        </p:sp>
      </p:grpSp>
      <p:sp>
        <p:nvSpPr>
          <p:cNvPr id="179" name="Nonbonded interactions are often…"/>
          <p:cNvSpPr txBox="1"/>
          <p:nvPr/>
        </p:nvSpPr>
        <p:spPr>
          <a:xfrm>
            <a:off x="15845008" y="7751488"/>
            <a:ext cx="668397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Nonbonded interactions are often </a:t>
            </a:r>
          </a:p>
          <a:p>
            <a:pPr/>
            <a:r>
              <a:t>interpolated from precomputed grids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mountains-1622731_1920.jpg" descr="mountains-1622731_19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6192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E(x) is often rugged, requiring special optim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E(x) is often rugged, requiring special optimization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This principle can be understood considering climbing a mountain peak. For minimization, flip everything upside down."/>
          <p:cNvSpPr txBox="1"/>
          <p:nvPr/>
        </p:nvSpPr>
        <p:spPr>
          <a:xfrm>
            <a:off x="1016000" y="10795000"/>
            <a:ext cx="7045581" cy="122336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principle can be understood considering climbing a mountain peak. For minimization, flip everything upside down.</a:t>
            </a:r>
          </a:p>
        </p:txBody>
      </p:sp>
      <p:sp>
        <p:nvSpPr>
          <p:cNvPr id="185" name="https://pixabay.com/photos/mountains-landscape-snow-nature-1622731/"/>
          <p:cNvSpPr txBox="1"/>
          <p:nvPr/>
        </p:nvSpPr>
        <p:spPr>
          <a:xfrm>
            <a:off x="11108155" y="12953404"/>
            <a:ext cx="13138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https://pixabay.com/photos/mountains-landscape-snow-nature-1622731/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UCSF DOCK is based on anchor-and-gr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pPr/>
            <a:r>
              <a:t>UCSF DOCK is based on anchor-and-grow</a:t>
            </a:r>
          </a:p>
        </p:txBody>
      </p:sp>
      <p:sp>
        <p:nvSpPr>
          <p:cNvPr id="188" name="Receptor spheres and rigid “anchor” in lig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r>
              <a:t>Receptor spheres and rigid “anchor” in ligand </a:t>
            </a:r>
          </a:p>
          <a:p>
            <a:pPr lvl="1"/>
            <a:r>
              <a:t>represented as graph of atoms separated by distances</a:t>
            </a:r>
          </a:p>
          <a:p>
            <a:pPr lvl="1"/>
            <a:r>
              <a:t>docking is search for isomorphic subgraph</a:t>
            </a:r>
          </a:p>
          <a:p>
            <a:pPr/>
            <a:r>
              <a:t>Until the molecule is complete, segments are iteratively </a:t>
            </a:r>
          </a:p>
          <a:p>
            <a:pPr lvl="1"/>
            <a:r>
              <a:t>added to the anchor and </a:t>
            </a:r>
          </a:p>
          <a:p>
            <a:pPr lvl="1"/>
            <a:r>
              <a:t>pruned if the energy is too high</a:t>
            </a:r>
          </a:p>
          <a:p>
            <a:pPr/>
            <a:r>
              <a:t>Complete structures are locally minimized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5" name="Group"/>
          <p:cNvGrpSpPr/>
          <p:nvPr/>
        </p:nvGrpSpPr>
        <p:grpSpPr>
          <a:xfrm>
            <a:off x="7112000" y="2857499"/>
            <a:ext cx="10160000" cy="4520784"/>
            <a:chOff x="0" y="0"/>
            <a:chExt cx="10160000" cy="4520782"/>
          </a:xfrm>
        </p:grpSpPr>
        <p:pic>
          <p:nvPicPr>
            <p:cNvPr id="190" name="acetazolamide-872223_1920.png" descr="acetazolamide-872223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0182"/>
              <a:ext cx="8323041" cy="3641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Anchor"/>
            <p:cNvSpPr txBox="1"/>
            <p:nvPr/>
          </p:nvSpPr>
          <p:spPr>
            <a:xfrm>
              <a:off x="4031704" y="3358191"/>
              <a:ext cx="1541040" cy="65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584200">
                <a:defRPr sz="2600">
                  <a:solidFill>
                    <a:srgbClr val="747474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Anchor</a:t>
              </a:r>
            </a:p>
          </p:txBody>
        </p:sp>
        <p:sp>
          <p:nvSpPr>
            <p:cNvPr id="192" name="Segment"/>
            <p:cNvSpPr txBox="1"/>
            <p:nvPr/>
          </p:nvSpPr>
          <p:spPr>
            <a:xfrm>
              <a:off x="7795256" y="945191"/>
              <a:ext cx="1895247" cy="65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584200">
                <a:defRPr sz="2600">
                  <a:solidFill>
                    <a:srgbClr val="747474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Segment</a:t>
              </a:r>
            </a:p>
          </p:txBody>
        </p:sp>
        <p:sp>
          <p:nvSpPr>
            <p:cNvPr id="193" name="Oval"/>
            <p:cNvSpPr/>
            <p:nvPr/>
          </p:nvSpPr>
          <p:spPr>
            <a:xfrm>
              <a:off x="3326757" y="180182"/>
              <a:ext cx="2950934" cy="4340601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94" name="Oval"/>
            <p:cNvSpPr/>
            <p:nvPr/>
          </p:nvSpPr>
          <p:spPr>
            <a:xfrm>
              <a:off x="6026412" y="0"/>
              <a:ext cx="4133588" cy="2071747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utoDock uses a genetic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pPr/>
            <a:r>
              <a:t>AutoDock uses a genetic algorithm</a:t>
            </a:r>
          </a:p>
        </p:txBody>
      </p:sp>
      <p:sp>
        <p:nvSpPr>
          <p:cNvPr id="198" name="Population of structures…"/>
          <p:cNvSpPr txBox="1"/>
          <p:nvPr>
            <p:ph type="body" idx="1"/>
          </p:nvPr>
        </p:nvSpPr>
        <p:spPr>
          <a:xfrm>
            <a:off x="635000" y="3175000"/>
            <a:ext cx="23114000" cy="6694883"/>
          </a:xfrm>
          <a:prstGeom prst="rect">
            <a:avLst/>
          </a:prstGeom>
        </p:spPr>
        <p:txBody>
          <a:bodyPr anchor="t"/>
          <a:lstStyle/>
          <a:p>
            <a:pPr/>
            <a:r>
              <a:t>Population of structures </a:t>
            </a:r>
          </a:p>
          <a:p>
            <a:pPr lvl="1"/>
            <a:r>
              <a:t>represented by torsions. bond length and angles assumed constant.</a:t>
            </a:r>
          </a:p>
          <a:p>
            <a:pPr lvl="1"/>
            <a:r>
              <a:t>evolve over generations</a:t>
            </a:r>
          </a:p>
          <a:p>
            <a:pPr/>
            <a:r>
              <a:t>Generations iterate</a:t>
            </a:r>
          </a:p>
          <a:p>
            <a:pPr lvl="1"/>
            <a:r>
              <a:t>mapping &amp; fitness evaluation. mapping x and calculating E(x).</a:t>
            </a:r>
          </a:p>
          <a:p>
            <a:pPr lvl="1"/>
            <a:r>
              <a:t>selection. fitter individuals reproduce more.</a:t>
            </a:r>
          </a:p>
          <a:p>
            <a:pPr lvl="1"/>
            <a:r>
              <a:t>crossover. torsions swapped between individuals. enable global search.</a:t>
            </a:r>
          </a:p>
          <a:p>
            <a:pPr lvl="1"/>
            <a:r>
              <a:t>mutation. small changes to individuals. permit local search.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acetazolamide-872223_1920.png" descr="acetazolamide-872223_19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3006" y="9869882"/>
            <a:ext cx="6350001" cy="2778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"/>
          <p:cNvGrpSpPr/>
          <p:nvPr/>
        </p:nvGrpSpPr>
        <p:grpSpPr>
          <a:xfrm>
            <a:off x="1085935" y="9671445"/>
            <a:ext cx="13142037" cy="3175001"/>
            <a:chOff x="0" y="0"/>
            <a:chExt cx="13142036" cy="3175000"/>
          </a:xfrm>
        </p:grpSpPr>
        <p:pic>
          <p:nvPicPr>
            <p:cNvPr id="20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456" t="53434" r="32567" b="0"/>
            <a:stretch>
              <a:fillRect/>
            </a:stretch>
          </p:blipFill>
          <p:spPr>
            <a:xfrm>
              <a:off x="8275182" y="0"/>
              <a:ext cx="4866855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65" t="53434" r="60306" b="0"/>
            <a:stretch>
              <a:fillRect/>
            </a:stretch>
          </p:blipFill>
          <p:spPr>
            <a:xfrm>
              <a:off x="0" y="0"/>
              <a:ext cx="7616789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